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FE4397A-5832-46CF-B67D-D74AF34E190F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EEA7CF7-5562-4575-A4BC-1B804137C289}" type="slidenum">
              <a:rPr lang="es-AR" smtClean="0"/>
              <a:t>‹Nº›</a:t>
            </a:fld>
            <a:endParaRPr lang="es-AR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4397A-5832-46CF-B67D-D74AF34E190F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CF7-5562-4575-A4BC-1B804137C289}" type="slidenum">
              <a:rPr lang="es-AR" smtClean="0"/>
              <a:t>‹Nº›</a:t>
            </a:fld>
            <a:endParaRPr lang="es-A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4397A-5832-46CF-B67D-D74AF34E190F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CF7-5562-4575-A4BC-1B804137C289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4397A-5832-46CF-B67D-D74AF34E190F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CF7-5562-4575-A4BC-1B804137C289}" type="slidenum">
              <a:rPr lang="es-AR" smtClean="0"/>
              <a:t>‹Nº›</a:t>
            </a:fld>
            <a:endParaRPr lang="es-A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4397A-5832-46CF-B67D-D74AF34E190F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CF7-5562-4575-A4BC-1B804137C289}" type="slidenum">
              <a:rPr lang="es-AR" smtClean="0"/>
              <a:t>‹Nº›</a:t>
            </a:fld>
            <a:endParaRPr lang="es-AR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4397A-5832-46CF-B67D-D74AF34E190F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CF7-5562-4575-A4BC-1B804137C289}" type="slidenum">
              <a:rPr lang="es-AR" smtClean="0"/>
              <a:t>‹Nº›</a:t>
            </a:fld>
            <a:endParaRPr lang="es-AR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4397A-5832-46CF-B67D-D74AF34E190F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CF7-5562-4575-A4BC-1B804137C289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4397A-5832-46CF-B67D-D74AF34E190F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CF7-5562-4575-A4BC-1B804137C289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4397A-5832-46CF-B67D-D74AF34E190F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CF7-5562-4575-A4BC-1B804137C289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4397A-5832-46CF-B67D-D74AF34E190F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CF7-5562-4575-A4BC-1B804137C289}" type="slidenum">
              <a:rPr lang="es-AR" smtClean="0"/>
              <a:t>‹Nº›</a:t>
            </a:fld>
            <a:endParaRPr lang="es-AR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4397A-5832-46CF-B67D-D74AF34E190F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CF7-5562-4575-A4BC-1B804137C289}" type="slidenum">
              <a:rPr lang="es-AR" smtClean="0"/>
              <a:t>‹Nº›</a:t>
            </a:fld>
            <a:endParaRPr lang="es-AR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FE4397A-5832-46CF-B67D-D74AF34E190F}" type="datetimeFigureOut">
              <a:rPr lang="es-AR" smtClean="0"/>
              <a:t>25/05/2018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EEA7CF7-5562-4575-A4BC-1B804137C289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8.png"/><Relationship Id="rId2" Type="http://schemas.openxmlformats.org/officeDocument/2006/relationships/vmlDrawing" Target="../drawings/vmlDrawing2.v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0.png"/><Relationship Id="rId2" Type="http://schemas.openxmlformats.org/officeDocument/2006/relationships/vmlDrawing" Target="../drawings/vmlDrawing3.v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wmf"/><Relationship Id="rId2" Type="http://schemas.openxmlformats.org/officeDocument/2006/relationships/vmlDrawing" Target="../drawings/vmlDrawing4.vml"/><Relationship Id="rId1" Type="http://schemas.openxmlformats.org/officeDocument/2006/relationships/themeOverride" Target="../theme/themeOverride3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2.jpeg"/><Relationship Id="rId4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8823"/>
            <a:ext cx="8208912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619672" y="764704"/>
            <a:ext cx="6777318" cy="601103"/>
          </a:xfrm>
        </p:spPr>
        <p:txBody>
          <a:bodyPr/>
          <a:lstStyle/>
          <a:p>
            <a:r>
              <a:rPr lang="es-AR" sz="3200" dirty="0" smtClean="0"/>
              <a:t>Técnico Superior en Producción y Administración Agropecuaria</a:t>
            </a:r>
            <a:endParaRPr lang="es-AR" sz="3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3767862"/>
            <a:ext cx="8064896" cy="2685474"/>
          </a:xfrm>
        </p:spPr>
        <p:txBody>
          <a:bodyPr>
            <a:normAutofit fontScale="77500" lnSpcReduction="20000"/>
          </a:bodyPr>
          <a:lstStyle/>
          <a:p>
            <a:pPr marL="342900" indent="-342900" algn="l">
              <a:buClr>
                <a:schemeClr val="accent3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AR" dirty="0" smtClean="0"/>
              <a:t>Introducción a los Sistemas productivos Agropecuarios</a:t>
            </a:r>
          </a:p>
          <a:p>
            <a:pPr marL="342900" indent="-342900" algn="l">
              <a:buClr>
                <a:schemeClr val="accent3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AR" dirty="0" smtClean="0"/>
              <a:t>Botánica Morfológica y Sistemática</a:t>
            </a:r>
          </a:p>
          <a:p>
            <a:pPr marL="342900" indent="-342900" algn="l">
              <a:buClr>
                <a:schemeClr val="accent3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AR" dirty="0" smtClean="0"/>
              <a:t>Climatología y </a:t>
            </a:r>
            <a:r>
              <a:rPr lang="es-AR" dirty="0" err="1" smtClean="0"/>
              <a:t>Micrometereología</a:t>
            </a:r>
            <a:endParaRPr lang="es-AR" dirty="0" smtClean="0"/>
          </a:p>
          <a:p>
            <a:pPr marL="342900" indent="-342900" algn="l">
              <a:buClr>
                <a:schemeClr val="accent3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AR" dirty="0" smtClean="0"/>
              <a:t>Introducción </a:t>
            </a:r>
            <a:r>
              <a:rPr lang="es-AR" dirty="0" err="1" smtClean="0"/>
              <a:t>anatomofisiológica</a:t>
            </a:r>
            <a:r>
              <a:rPr lang="es-AR" dirty="0" smtClean="0"/>
              <a:t> </a:t>
            </a:r>
            <a:r>
              <a:rPr lang="es-AR" dirty="0" smtClean="0"/>
              <a:t>Animal</a:t>
            </a:r>
          </a:p>
          <a:p>
            <a:pPr marL="342900" indent="-342900" algn="l">
              <a:buClr>
                <a:schemeClr val="accent3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AR" dirty="0" smtClean="0"/>
              <a:t>Química Orgánica y Biológica</a:t>
            </a:r>
          </a:p>
          <a:p>
            <a:pPr marL="342900" indent="-342900" algn="l">
              <a:buClr>
                <a:schemeClr val="accent3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AR" dirty="0" smtClean="0"/>
              <a:t>Química General e Inorgánica</a:t>
            </a:r>
          </a:p>
          <a:p>
            <a:pPr marL="342900" indent="-342900" algn="l">
              <a:buClr>
                <a:schemeClr val="accent3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AR" dirty="0" smtClean="0"/>
              <a:t>Matemática</a:t>
            </a:r>
          </a:p>
          <a:p>
            <a:pPr marL="342900" indent="-342900" algn="l">
              <a:buClr>
                <a:schemeClr val="accent3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AR" dirty="0" smtClean="0"/>
              <a:t>Edafología y Manejo de Suelo</a:t>
            </a:r>
          </a:p>
          <a:p>
            <a:pPr marL="342900" indent="-342900" algn="l">
              <a:buClr>
                <a:schemeClr val="accent3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es-AR" dirty="0" smtClean="0"/>
              <a:t>Inglés Técnico I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es-AR" dirty="0" smtClean="0"/>
          </a:p>
          <a:p>
            <a:endParaRPr lang="es-AR" dirty="0" smtClean="0"/>
          </a:p>
          <a:p>
            <a:endParaRPr lang="es-AR" dirty="0" smtClean="0"/>
          </a:p>
          <a:p>
            <a:endParaRPr lang="es-AR" dirty="0" smtClean="0"/>
          </a:p>
          <a:p>
            <a:endParaRPr lang="es-AR" dirty="0"/>
          </a:p>
        </p:txBody>
      </p:sp>
      <p:sp>
        <p:nvSpPr>
          <p:cNvPr id="4" name="3 Rectángulo redondeado"/>
          <p:cNvSpPr/>
          <p:nvPr/>
        </p:nvSpPr>
        <p:spPr>
          <a:xfrm>
            <a:off x="2663788" y="1486775"/>
            <a:ext cx="3816424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dirty="0" smtClean="0">
                <a:solidFill>
                  <a:srgbClr val="FFFF00"/>
                </a:solidFill>
                <a:latin typeface="Berlin Sans FB" panose="020E0602020502020306" pitchFamily="34" charset="0"/>
              </a:rPr>
              <a:t>PRIMER AÑO</a:t>
            </a:r>
            <a:endParaRPr lang="es-AR" sz="2800" dirty="0">
              <a:solidFill>
                <a:srgbClr val="FFFF00"/>
              </a:solidFill>
              <a:latin typeface="Berlin Sans FB" panose="020E0602020502020306" pitchFamily="34" charset="0"/>
            </a:endParaRPr>
          </a:p>
        </p:txBody>
      </p:sp>
      <p:graphicFrame>
        <p:nvGraphicFramePr>
          <p:cNvPr id="5" name="4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7361568"/>
              </p:ext>
            </p:extLst>
          </p:nvPr>
        </p:nvGraphicFramePr>
        <p:xfrm>
          <a:off x="6842480" y="3819972"/>
          <a:ext cx="1689960" cy="22733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r:id="rId4" imgW="1801368" imgH="2423160" progId="">
                  <p:embed/>
                </p:oleObj>
              </mc:Choice>
              <mc:Fallback>
                <p:oleObj r:id="rId4" imgW="1801368" imgH="242316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480" y="3819972"/>
                        <a:ext cx="1689960" cy="22733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9" name="Picture 5" descr="C:\Users\Usuario\Desktop\Logo InSTITUCIONAL I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5"/>
            <a:ext cx="952957" cy="1817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40630" y="3789040"/>
            <a:ext cx="7734747" cy="2701488"/>
          </a:xfrm>
        </p:spPr>
        <p:txBody>
          <a:bodyPr>
            <a:normAutofit fontScale="85000" lnSpcReduction="20000"/>
          </a:bodyPr>
          <a:lstStyle/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dirty="0" smtClean="0">
                <a:solidFill>
                  <a:schemeClr val="tx1"/>
                </a:solidFill>
              </a:rPr>
              <a:t>Fisiología y manejo Vegetal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dirty="0" smtClean="0">
                <a:solidFill>
                  <a:schemeClr val="tx1"/>
                </a:solidFill>
              </a:rPr>
              <a:t>Producción de cereales y Oleaginosas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dirty="0" smtClean="0">
                <a:solidFill>
                  <a:schemeClr val="tx1"/>
                </a:solidFill>
              </a:rPr>
              <a:t>Terapéutica Vegetal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dirty="0" smtClean="0">
                <a:solidFill>
                  <a:schemeClr val="tx1"/>
                </a:solidFill>
              </a:rPr>
              <a:t>Agroecología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dirty="0" smtClean="0">
                <a:solidFill>
                  <a:schemeClr val="tx1"/>
                </a:solidFill>
              </a:rPr>
              <a:t>Microbiología Agrícola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dirty="0" smtClean="0">
                <a:solidFill>
                  <a:schemeClr val="tx1"/>
                </a:solidFill>
              </a:rPr>
              <a:t>Probabilidad y Estadística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dirty="0" smtClean="0">
                <a:solidFill>
                  <a:schemeClr val="tx1"/>
                </a:solidFill>
              </a:rPr>
              <a:t>Maquinaria e instalaciones Agropecuarias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dirty="0" smtClean="0">
                <a:solidFill>
                  <a:schemeClr val="tx1"/>
                </a:solidFill>
              </a:rPr>
              <a:t>Anatomía y nutrición Animal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dirty="0" smtClean="0">
                <a:solidFill>
                  <a:schemeClr val="tx1"/>
                </a:solidFill>
              </a:rPr>
              <a:t>Inglés Técnico II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dirty="0" smtClean="0">
                <a:solidFill>
                  <a:schemeClr val="tx1"/>
                </a:solidFill>
              </a:rPr>
              <a:t>EDI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755576" y="404664"/>
            <a:ext cx="7754713" cy="1126733"/>
          </a:xfrm>
        </p:spPr>
        <p:txBody>
          <a:bodyPr/>
          <a:lstStyle/>
          <a:p>
            <a:r>
              <a:rPr lang="es-AR" sz="3200" dirty="0" smtClean="0"/>
              <a:t>Técnico Superior en Producción y Administración Agropecuaria</a:t>
            </a:r>
            <a:endParaRPr lang="es-AR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95663"/>
            <a:ext cx="8136904" cy="1584177"/>
          </a:xfrm>
          <a:prstGeom prst="rect">
            <a:avLst/>
          </a:prstGeom>
          <a:noFill/>
          <a:ln w="9525" cmpd="thickThin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4 Rectángulo redondeado"/>
          <p:cNvSpPr/>
          <p:nvPr/>
        </p:nvSpPr>
        <p:spPr>
          <a:xfrm>
            <a:off x="2771800" y="1581200"/>
            <a:ext cx="3816424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SEGUNDO AÑO</a:t>
            </a:r>
            <a:endParaRPr lang="es-AR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  <p:graphicFrame>
        <p:nvGraphicFramePr>
          <p:cNvPr id="6" name="5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0935548"/>
              </p:ext>
            </p:extLst>
          </p:nvPr>
        </p:nvGraphicFramePr>
        <p:xfrm>
          <a:off x="6300192" y="3933056"/>
          <a:ext cx="1735212" cy="23341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r:id="rId5" imgW="1801368" imgH="2423160" progId="">
                  <p:embed/>
                </p:oleObj>
              </mc:Choice>
              <mc:Fallback>
                <p:oleObj r:id="rId5" imgW="1801368" imgH="242316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3933056"/>
                        <a:ext cx="1735212" cy="23341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2" name="Picture 4" descr="C:\Users\Usuario\Desktop\Logo InSTITUCIONAL IC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9437"/>
            <a:ext cx="899766" cy="171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81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2758028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dirty="0" smtClean="0">
                <a:solidFill>
                  <a:schemeClr val="tx1"/>
                </a:solidFill>
              </a:rPr>
              <a:t>Producción Animal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dirty="0" smtClean="0">
                <a:solidFill>
                  <a:schemeClr val="tx1"/>
                </a:solidFill>
              </a:rPr>
              <a:t>Producción </a:t>
            </a:r>
            <a:r>
              <a:rPr lang="es-AR" dirty="0" err="1" smtClean="0">
                <a:solidFill>
                  <a:schemeClr val="tx1"/>
                </a:solidFill>
              </a:rPr>
              <a:t>Frutihortícola</a:t>
            </a:r>
            <a:endParaRPr lang="es-AR" dirty="0" smtClean="0">
              <a:solidFill>
                <a:schemeClr val="tx1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dirty="0" smtClean="0">
                <a:solidFill>
                  <a:schemeClr val="tx1"/>
                </a:solidFill>
              </a:rPr>
              <a:t>Mercados y comercialización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dirty="0" smtClean="0">
                <a:solidFill>
                  <a:schemeClr val="tx1"/>
                </a:solidFill>
              </a:rPr>
              <a:t>Administración Rural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dirty="0" smtClean="0">
                <a:solidFill>
                  <a:schemeClr val="tx1"/>
                </a:solidFill>
              </a:rPr>
              <a:t>Práctica Profesional y Proyecto Final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dirty="0" smtClean="0">
                <a:solidFill>
                  <a:schemeClr val="tx1"/>
                </a:solidFill>
              </a:rPr>
              <a:t>Ética y Deontología Profesional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dirty="0" smtClean="0">
                <a:solidFill>
                  <a:schemeClr val="tx1"/>
                </a:solidFill>
              </a:rPr>
              <a:t>Semillas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dirty="0" smtClean="0">
                <a:solidFill>
                  <a:schemeClr val="tx1"/>
                </a:solidFill>
              </a:rPr>
              <a:t>Forrajes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AR" dirty="0" smtClean="0">
                <a:solidFill>
                  <a:schemeClr val="tx1"/>
                </a:solidFill>
              </a:rPr>
              <a:t>EDI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es-AR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032463" y="404664"/>
            <a:ext cx="7754713" cy="11267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b="0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AR" sz="3200" dirty="0" smtClean="0"/>
              <a:t>Técnico Superior en Producción y Administración Agropecuaria</a:t>
            </a:r>
            <a:endParaRPr lang="es-AR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04864"/>
            <a:ext cx="8424936" cy="1512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 redondeado"/>
          <p:cNvSpPr/>
          <p:nvPr/>
        </p:nvSpPr>
        <p:spPr>
          <a:xfrm>
            <a:off x="2411760" y="1628800"/>
            <a:ext cx="3816424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dirty="0" smtClean="0">
                <a:solidFill>
                  <a:srgbClr val="FFFF00"/>
                </a:solidFill>
                <a:latin typeface="Berlin Sans FB" panose="020E0602020502020306" pitchFamily="34" charset="0"/>
              </a:rPr>
              <a:t>TERCER AÑO</a:t>
            </a:r>
            <a:endParaRPr lang="es-AR" sz="2800" dirty="0">
              <a:solidFill>
                <a:srgbClr val="FFFF00"/>
              </a:solidFill>
              <a:latin typeface="Berlin Sans FB" panose="020E0602020502020306" pitchFamily="34" charset="0"/>
            </a:endParaRPr>
          </a:p>
        </p:txBody>
      </p:sp>
      <p:graphicFrame>
        <p:nvGraphicFramePr>
          <p:cNvPr id="6" name="5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3446970"/>
              </p:ext>
            </p:extLst>
          </p:nvPr>
        </p:nvGraphicFramePr>
        <p:xfrm>
          <a:off x="6012160" y="3933056"/>
          <a:ext cx="1800200" cy="242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r:id="rId5" imgW="1801368" imgH="2423160" progId="">
                  <p:embed/>
                </p:oleObj>
              </mc:Choice>
              <mc:Fallback>
                <p:oleObj r:id="rId5" imgW="1801368" imgH="242316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3933056"/>
                        <a:ext cx="1800200" cy="24216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6" name="Picture 4" descr="C:\Users\Usuario\Desktop\Logo InSTITUCIONAL IC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968833" cy="184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742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755576" y="404664"/>
            <a:ext cx="7754713" cy="1126733"/>
          </a:xfrm>
        </p:spPr>
        <p:txBody>
          <a:bodyPr/>
          <a:lstStyle/>
          <a:p>
            <a:r>
              <a:rPr lang="es-AR" sz="3200" dirty="0" smtClean="0"/>
              <a:t>Técnico Superior en Producción y Administración Agropecuaria</a:t>
            </a:r>
            <a:endParaRPr lang="es-AR" sz="3200" dirty="0"/>
          </a:p>
        </p:txBody>
      </p:sp>
      <p:sp>
        <p:nvSpPr>
          <p:cNvPr id="6" name="6 Pergamino vertical"/>
          <p:cNvSpPr/>
          <p:nvPr/>
        </p:nvSpPr>
        <p:spPr>
          <a:xfrm>
            <a:off x="179512" y="2924944"/>
            <a:ext cx="7200800" cy="3653184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AR" sz="2000" dirty="0">
                <a:ea typeface="Calibri"/>
                <a:cs typeface="Times New Roman"/>
              </a:rPr>
              <a:t>TÍTULO A OTORGAR: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AR" sz="2000" b="1" dirty="0">
                <a:ea typeface="Calibri"/>
                <a:cs typeface="Times New Roman"/>
              </a:rPr>
              <a:t>“TÉCNICO SUPERIOR EN PRODUCCIÓN Y ADMINISTRACIÓN AGROPECUARIA”</a:t>
            </a:r>
            <a:endParaRPr lang="es-AR" sz="20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AR" sz="2000" dirty="0">
                <a:ea typeface="Calibri"/>
                <a:cs typeface="Times New Roman"/>
              </a:rPr>
              <a:t>CON: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Blip>
                <a:blip r:embed="rId4"/>
              </a:buBlip>
            </a:pPr>
            <a:r>
              <a:rPr lang="es-AR" sz="2000" dirty="0">
                <a:ea typeface="Calibri"/>
                <a:cs typeface="Times New Roman"/>
              </a:rPr>
              <a:t>Incumbencias profesionales propias.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/>
              <a:buBlip>
                <a:blip r:embed="rId4"/>
              </a:buBlip>
            </a:pPr>
            <a:r>
              <a:rPr lang="es-AR" sz="2000" dirty="0">
                <a:ea typeface="Calibri"/>
                <a:cs typeface="Times New Roman"/>
              </a:rPr>
              <a:t>Competencias Habilitantes y Supletorias para el ejercicio de la docencia.</a:t>
            </a:r>
          </a:p>
        </p:txBody>
      </p:sp>
      <p:pic>
        <p:nvPicPr>
          <p:cNvPr id="4100" name="Picture 4" descr="Imagen relacionad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45212"/>
            <a:ext cx="8856984" cy="1335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6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3871463"/>
              </p:ext>
            </p:extLst>
          </p:nvPr>
        </p:nvGraphicFramePr>
        <p:xfrm>
          <a:off x="7092280" y="3541067"/>
          <a:ext cx="1800225" cy="242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r:id="rId6" imgW="1801368" imgH="2423160" progId="">
                  <p:embed/>
                </p:oleObj>
              </mc:Choice>
              <mc:Fallback>
                <p:oleObj r:id="rId6" imgW="1801368" imgH="2423160" progId="">
                  <p:embed/>
                  <p:pic>
                    <p:nvPicPr>
                      <p:cNvPr id="0" name="5 Objeto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3541067"/>
                        <a:ext cx="1800225" cy="2420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4" descr="C:\Users\Usuario\Desktop\Logo InSTITUCIONAL I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40" y="116632"/>
            <a:ext cx="899766" cy="171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35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toné">
  <a:themeElements>
    <a:clrScheme name="Cartoné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artoné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rtoné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2.xml><?xml version="1.0" encoding="utf-8"?>
<a:themeOverride xmlns:a="http://schemas.openxmlformats.org/drawingml/2006/main">
  <a:clrScheme name="Concurre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Austin">
    <a:dk1>
      <a:sysClr val="windowText" lastClr="000000"/>
    </a:dk1>
    <a:lt1>
      <a:sysClr val="window" lastClr="FFFFFF"/>
    </a:lt1>
    <a:dk2>
      <a:srgbClr val="3E3D2D"/>
    </a:dk2>
    <a:lt2>
      <a:srgbClr val="CAF278"/>
    </a:lt2>
    <a:accent1>
      <a:srgbClr val="94C600"/>
    </a:accent1>
    <a:accent2>
      <a:srgbClr val="71685A"/>
    </a:accent2>
    <a:accent3>
      <a:srgbClr val="FF6700"/>
    </a:accent3>
    <a:accent4>
      <a:srgbClr val="909465"/>
    </a:accent4>
    <a:accent5>
      <a:srgbClr val="956B43"/>
    </a:accent5>
    <a:accent6>
      <a:srgbClr val="FEA022"/>
    </a:accent6>
    <a:hlink>
      <a:srgbClr val="E68200"/>
    </a:hlink>
    <a:folHlink>
      <a:srgbClr val="FFA94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76</TotalTime>
  <Words>147</Words>
  <Application>Microsoft Office PowerPoint</Application>
  <PresentationFormat>Presentación en pantalla (4:3)</PresentationFormat>
  <Paragraphs>43</Paragraphs>
  <Slides>4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Cartoné</vt:lpstr>
      <vt:lpstr>Técnico Superior en Producción y Administración Agropecuaria</vt:lpstr>
      <vt:lpstr>Técnico Superior en Producción y Administración Agropecuaria</vt:lpstr>
      <vt:lpstr>Presentación de PowerPoint</vt:lpstr>
      <vt:lpstr>Técnico Superior en Producción y Administración Agropecuaria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Técnico Superior en Producción y Administración Agropecuaria</dc:title>
  <dc:creator>Usuario</dc:creator>
  <cp:lastModifiedBy>Gabriel</cp:lastModifiedBy>
  <cp:revision>8</cp:revision>
  <dcterms:created xsi:type="dcterms:W3CDTF">2017-10-26T01:15:14Z</dcterms:created>
  <dcterms:modified xsi:type="dcterms:W3CDTF">2018-05-26T00:14:31Z</dcterms:modified>
</cp:coreProperties>
</file>