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0"/>
  </p:notesMasterIdLst>
  <p:sldIdLst>
    <p:sldId id="256" r:id="rId4"/>
    <p:sldId id="257" r:id="rId5"/>
    <p:sldId id="258" r:id="rId6"/>
    <p:sldId id="259" r:id="rId7"/>
    <p:sldId id="260" r:id="rId8"/>
    <p:sldId id="261" r:id="rId9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956C1F-66BA-4977-BA0A-FDCDFF58B1F5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46D79-2DA7-46C8-B669-5E72D310C813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37494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46D79-2DA7-46C8-B669-5E72D310C813}" type="slidenum">
              <a:rPr lang="es-AR" smtClean="0"/>
              <a:t>1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60088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46D79-2DA7-46C8-B669-5E72D310C813}" type="slidenum">
              <a:rPr lang="es-AR" smtClean="0"/>
              <a:t>2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60088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46D79-2DA7-46C8-B669-5E72D310C813}" type="slidenum">
              <a:rPr lang="es-AR" smtClean="0"/>
              <a:t>6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60088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461274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52757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080777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647581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8165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44607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72000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07387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013791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05350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06699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85032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E8FA7A4F-6B75-46BB-AB60-5CEBC7E8FB0A}" type="datetimeFigureOut">
              <a:rPr lang="es-AR" smtClean="0"/>
              <a:t>25/05/2018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5C3BF7D-B016-4A53-BCEE-3ADD71AFFA1E}" type="slidenum">
              <a:rPr lang="es-AR" smtClean="0"/>
              <a:t>‹Nº›</a:t>
            </a:fld>
            <a:endParaRPr lang="es-A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para nuevas infanci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29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Título"/>
          <p:cNvSpPr>
            <a:spLocks noGrp="1"/>
          </p:cNvSpPr>
          <p:nvPr>
            <p:ph type="ctrTitle"/>
          </p:nvPr>
        </p:nvSpPr>
        <p:spPr>
          <a:xfrm>
            <a:off x="3059832" y="260648"/>
            <a:ext cx="5269392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anose="02050604050505020204" pitchFamily="18" charset="0"/>
              </a:rPr>
              <a:t>PROFESORADO DE </a:t>
            </a:r>
          </a:p>
          <a:p>
            <a:pPr algn="ctr"/>
            <a:r>
              <a:rPr lang="es-E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anose="02050604050505020204" pitchFamily="18" charset="0"/>
              </a:rPr>
              <a:t>EDUCACIÓN </a:t>
            </a:r>
            <a:r>
              <a:rPr lang="es-E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anose="02050604050505020204" pitchFamily="18" charset="0"/>
              </a:rPr>
              <a:t>PRIMARIA</a:t>
            </a:r>
            <a:endParaRPr lang="es-E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332656"/>
            <a:ext cx="957263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 redondeado"/>
          <p:cNvSpPr/>
          <p:nvPr/>
        </p:nvSpPr>
        <p:spPr>
          <a:xfrm>
            <a:off x="0" y="6035452"/>
            <a:ext cx="9144000" cy="8062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TÍTULO DE VALIDEZ NACIONAL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4 AÑO DE DURACIÓN</a:t>
            </a:r>
            <a:endParaRPr lang="es-A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4255414"/>
            <a:ext cx="1274763" cy="170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879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para nuevas infanci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0"/>
            <a:ext cx="52200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3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2834746"/>
              </p:ext>
            </p:extLst>
          </p:nvPr>
        </p:nvGraphicFramePr>
        <p:xfrm>
          <a:off x="7668344" y="4941168"/>
          <a:ext cx="1352550" cy="181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r:id="rId5" imgW="1801368" imgH="2423160" progId="">
                  <p:embed/>
                </p:oleObj>
              </mc:Choice>
              <mc:Fallback>
                <p:oleObj r:id="rId5" imgW="1801368" imgH="24231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344" y="4941168"/>
                        <a:ext cx="1352550" cy="181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6 Rectángulo"/>
          <p:cNvSpPr/>
          <p:nvPr/>
        </p:nvSpPr>
        <p:spPr>
          <a:xfrm>
            <a:off x="1" y="116632"/>
            <a:ext cx="4067944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PRIMER AÑO</a:t>
            </a:r>
            <a:endParaRPr lang="es-ES" sz="4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79512" y="1305341"/>
            <a:ext cx="511256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000" dirty="0"/>
              <a:t>Psicología y Educación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000" dirty="0"/>
              <a:t>Pedagogía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000" dirty="0"/>
              <a:t>Sociología de la Educación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000" dirty="0"/>
              <a:t>Historia Argentina y Latinoamericana (1º cuatrimestre)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000" dirty="0"/>
              <a:t>Movimiento y Cuerpo I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000" dirty="0"/>
              <a:t>Taller de Práctica I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000" dirty="0"/>
              <a:t>Comunicación y Expresión Oral y Escrita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000" dirty="0"/>
              <a:t>Resolución de Problemas y Creatividad (1º cuatrimestre)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000" dirty="0"/>
              <a:t>Ciencias Naturales para una Cultura Ciudadana (2º cuatrimestre)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000" dirty="0"/>
              <a:t>Área Estético Expresiva I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000" dirty="0"/>
              <a:t>Problemáticas Contemporáneas de la Educación Primaria I</a:t>
            </a:r>
          </a:p>
        </p:txBody>
      </p:sp>
    </p:spTree>
    <p:extLst>
      <p:ext uri="{BB962C8B-B14F-4D97-AF65-F5344CB8AC3E}">
        <p14:creationId xmlns:p14="http://schemas.microsoft.com/office/powerpoint/2010/main" val="253527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0"/>
            <a:ext cx="5400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77501" y="1358950"/>
            <a:ext cx="516577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400" dirty="0"/>
              <a:t>Didáctica General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400" dirty="0"/>
              <a:t>Filosofía de la Educación (1º cuatrimestre)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400" dirty="0"/>
              <a:t>Conocimiento y Educación (2º cuatrimestre)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400" dirty="0"/>
              <a:t>Movimiento y Cuerpo II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400" dirty="0"/>
              <a:t>Taller de Práctica II - Seminario de lo grupal y los grupos en el aprendizaje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400" dirty="0"/>
              <a:t>Matemática y su Didáctica I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400" dirty="0"/>
              <a:t>Ciencias Sociales y su Didáctica I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400" dirty="0"/>
              <a:t>Ciencias Naturales y su Didáctica I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400" dirty="0"/>
              <a:t>Lengua y su Didáctica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400" dirty="0"/>
              <a:t>Sujeto de la Educación Primaria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88640"/>
            <a:ext cx="1352550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184397" y="230104"/>
            <a:ext cx="4058932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anose="02040503050406030204" pitchFamily="18" charset="0"/>
              </a:rPr>
              <a:t>SEGUNDO</a:t>
            </a:r>
            <a:r>
              <a:rPr lang="es-ES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anose="02040503050406030204" pitchFamily="18" charset="0"/>
              </a:rPr>
              <a:t> AÑO</a:t>
            </a:r>
            <a:endParaRPr lang="es-ES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41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572000" y="1124744"/>
            <a:ext cx="4572000" cy="53245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000" dirty="0">
                <a:latin typeface="Cambria" panose="02040503050406030204" pitchFamily="18" charset="0"/>
              </a:rPr>
              <a:t>Tecnología de la Información y la Comunicación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000" dirty="0">
                <a:latin typeface="Cambria" panose="02040503050406030204" pitchFamily="18" charset="0"/>
              </a:rPr>
              <a:t>Historia Social de la Educación y Política Educativa Argentina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000" dirty="0">
                <a:latin typeface="Cambria" panose="02040503050406030204" pitchFamily="18" charset="0"/>
              </a:rPr>
              <a:t>Taller de Práctica III - Seminario de Instituciones Educativas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000" dirty="0">
                <a:latin typeface="Cambria" panose="02040503050406030204" pitchFamily="18" charset="0"/>
              </a:rPr>
              <a:t>Matemática y su Didáctica II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000" dirty="0">
                <a:latin typeface="Cambria" panose="02040503050406030204" pitchFamily="18" charset="0"/>
              </a:rPr>
              <a:t>Ciencias Sociales y su Didáctica II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000" dirty="0">
                <a:latin typeface="Cambria" panose="02040503050406030204" pitchFamily="18" charset="0"/>
              </a:rPr>
              <a:t>Ciencias Naturales y su Didáctica II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000" dirty="0">
                <a:latin typeface="Cambria" panose="02040503050406030204" pitchFamily="18" charset="0"/>
              </a:rPr>
              <a:t>Literatura y su Didáctica (1º cuatrimestre)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000" dirty="0">
                <a:latin typeface="Cambria" panose="02040503050406030204" pitchFamily="18" charset="0"/>
              </a:rPr>
              <a:t>Alfabetización Inicial (2º cuatrimestre)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000" dirty="0">
                <a:latin typeface="Cambria" panose="02040503050406030204" pitchFamily="18" charset="0"/>
              </a:rPr>
              <a:t>Área Estético Expresiva II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000" dirty="0">
                <a:latin typeface="Cambria" panose="02040503050406030204" pitchFamily="18" charset="0"/>
              </a:rPr>
              <a:t>Problemáticas Contemporáneas de la Educación Primaria II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000" dirty="0">
                <a:latin typeface="Cambria" panose="02040503050406030204" pitchFamily="18" charset="0"/>
              </a:rPr>
              <a:t>Espacio de Definición Institucional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450" y="5038725"/>
            <a:ext cx="1352550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5055422" y="224681"/>
            <a:ext cx="3605154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anose="02040503050406030204" pitchFamily="18" charset="0"/>
              </a:rPr>
              <a:t>TERCER</a:t>
            </a:r>
            <a:r>
              <a:rPr lang="es-ES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anose="02040503050406030204" pitchFamily="18" charset="0"/>
              </a:rPr>
              <a:t> AÑO</a:t>
            </a:r>
            <a:endParaRPr lang="es-ES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14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sultado de imagen para INFANCI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5081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5292080" y="116632"/>
            <a:ext cx="3663373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CUARTO</a:t>
            </a:r>
            <a:r>
              <a:rPr lang="es-ES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AÑO</a:t>
            </a:r>
            <a:endParaRPr lang="es-ES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5026313" y="1184827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400" dirty="0">
                <a:latin typeface="Cambria" panose="02040503050406030204" pitchFamily="18" charset="0"/>
              </a:rPr>
              <a:t>Ética Trabajo Docente, Derechos Humanos y Ciudadanía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400" dirty="0">
                <a:latin typeface="Cambria" panose="02040503050406030204" pitchFamily="18" charset="0"/>
              </a:rPr>
              <a:t>Taller de práctica IV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400" dirty="0">
                <a:latin typeface="Cambria" panose="02040503050406030204" pitchFamily="18" charset="0"/>
              </a:rPr>
              <a:t>Ateneos: Matemática, C. Naturales, C. Sociales, </a:t>
            </a:r>
            <a:endParaRPr lang="es-AR" sz="2400" dirty="0" smtClean="0">
              <a:latin typeface="Cambria" panose="02040503050406030204" pitchFamily="18" charset="0"/>
            </a:endParaRPr>
          </a:p>
          <a:p>
            <a:r>
              <a:rPr lang="es-AR" sz="2400" dirty="0" smtClean="0">
                <a:latin typeface="Cambria" panose="02040503050406030204" pitchFamily="18" charset="0"/>
              </a:rPr>
              <a:t>Lengua </a:t>
            </a:r>
            <a:r>
              <a:rPr lang="es-AR" sz="2400" dirty="0">
                <a:latin typeface="Cambria" panose="02040503050406030204" pitchFamily="18" charset="0"/>
              </a:rPr>
              <a:t>y Literatura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400" dirty="0">
                <a:latin typeface="Cambria" panose="02040503050406030204" pitchFamily="18" charset="0"/>
              </a:rPr>
              <a:t>Sexualidad Humana y Educación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869160"/>
            <a:ext cx="1352550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801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para nuevas infanci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29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Título"/>
          <p:cNvSpPr>
            <a:spLocks noGrp="1"/>
          </p:cNvSpPr>
          <p:nvPr>
            <p:ph type="ctrTitle"/>
          </p:nvPr>
        </p:nvSpPr>
        <p:spPr>
          <a:xfrm>
            <a:off x="3059832" y="260648"/>
            <a:ext cx="5269392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anose="02050604050505020204" pitchFamily="18" charset="0"/>
              </a:rPr>
              <a:t>PROFESORADO DE </a:t>
            </a:r>
          </a:p>
          <a:p>
            <a:pPr algn="ctr"/>
            <a:r>
              <a:rPr lang="es-E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anose="02050604050505020204" pitchFamily="18" charset="0"/>
              </a:rPr>
              <a:t>EDUCACIÓN </a:t>
            </a:r>
            <a:r>
              <a:rPr lang="es-E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anose="02050604050505020204" pitchFamily="18" charset="0"/>
              </a:rPr>
              <a:t>PRIMARIA</a:t>
            </a:r>
            <a:endParaRPr lang="es-E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332656"/>
            <a:ext cx="957263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 redondeado"/>
          <p:cNvSpPr/>
          <p:nvPr/>
        </p:nvSpPr>
        <p:spPr>
          <a:xfrm>
            <a:off x="0" y="6035452"/>
            <a:ext cx="9144000" cy="8062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TÍTULO DE VALIDEZ NACIONAL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4 AÑO DE DURACIÓN</a:t>
            </a:r>
            <a:endParaRPr lang="es-A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721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artoné">
  <a:themeElements>
    <a:clrScheme name="Cartoné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artoné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rtoné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río">
    <a:dk1>
      <a:sysClr val="windowText" lastClr="000000"/>
    </a:dk1>
    <a:lt1>
      <a:sysClr val="window" lastClr="FFFFFF"/>
    </a:lt1>
    <a:dk2>
      <a:srgbClr val="666666"/>
    </a:dk2>
    <a:lt2>
      <a:srgbClr val="D2D2D2"/>
    </a:lt2>
    <a:accent1>
      <a:srgbClr val="FF388C"/>
    </a:accent1>
    <a:accent2>
      <a:srgbClr val="E40059"/>
    </a:accent2>
    <a:accent3>
      <a:srgbClr val="9C007F"/>
    </a:accent3>
    <a:accent4>
      <a:srgbClr val="68007F"/>
    </a:accent4>
    <a:accent5>
      <a:srgbClr val="005BD3"/>
    </a:accent5>
    <a:accent6>
      <a:srgbClr val="00349E"/>
    </a:accent6>
    <a:hlink>
      <a:srgbClr val="17BBFD"/>
    </a:hlink>
    <a:folHlink>
      <a:srgbClr val="FF79C2"/>
    </a:folHlink>
  </a:clrScheme>
</a:themeOverride>
</file>

<file path=ppt/theme/themeOverride2.xml><?xml version="1.0" encoding="utf-8"?>
<a:themeOverride xmlns:a="http://schemas.openxmlformats.org/drawingml/2006/main">
  <a:clrScheme name="Opulento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3.xml><?xml version="1.0" encoding="utf-8"?>
<a:themeOverride xmlns:a="http://schemas.openxmlformats.org/drawingml/2006/main">
  <a:clrScheme name="Elemental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629DD1"/>
    </a:accent1>
    <a:accent2>
      <a:srgbClr val="297FD5"/>
    </a:accent2>
    <a:accent3>
      <a:srgbClr val="7F8FA9"/>
    </a:accent3>
    <a:accent4>
      <a:srgbClr val="4A66AC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259</Words>
  <Application>Microsoft Office PowerPoint</Application>
  <PresentationFormat>Presentación en pantalla (4:3)</PresentationFormat>
  <Paragraphs>52</Paragraphs>
  <Slides>6</Slides>
  <Notes>3</Notes>
  <HiddenSlides>0</HiddenSlides>
  <MMClips>0</MMClips>
  <ScaleCrop>false</ScaleCrop>
  <HeadingPairs>
    <vt:vector size="6" baseType="variant">
      <vt:variant>
        <vt:lpstr>Tema</vt:lpstr>
      </vt:variant>
      <vt:variant>
        <vt:i4>3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Tema de Office</vt:lpstr>
      <vt:lpstr>Cartoné</vt:lpstr>
      <vt:lpstr>Austin</vt:lpstr>
      <vt:lpstr>PROFESORADO DE  EDUCACIÓN PRIMARIA</vt:lpstr>
      <vt:lpstr>Presentación de PowerPoint</vt:lpstr>
      <vt:lpstr>Presentación de PowerPoint</vt:lpstr>
      <vt:lpstr>Presentación de PowerPoint</vt:lpstr>
      <vt:lpstr>Presentación de PowerPoint</vt:lpstr>
      <vt:lpstr>PROFESORADO DE  EDUCACIÓN PRIMARIA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INFANCIAS “EN” LA ESCUELA…     O UNA REALCIÓN QUE NECESITA SER REPENSANA</dc:title>
  <dc:creator>Usuario</dc:creator>
  <cp:lastModifiedBy>Gabriel</cp:lastModifiedBy>
  <cp:revision>12</cp:revision>
  <dcterms:created xsi:type="dcterms:W3CDTF">2016-09-24T00:55:18Z</dcterms:created>
  <dcterms:modified xsi:type="dcterms:W3CDTF">2018-05-26T00:22:45Z</dcterms:modified>
</cp:coreProperties>
</file>